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2"/>
  </p:notesMasterIdLst>
  <p:handoutMasterIdLst>
    <p:handoutMasterId r:id="rId13"/>
  </p:handoutMasterIdLst>
  <p:sldIdLst>
    <p:sldId id="314" r:id="rId5"/>
    <p:sldId id="315" r:id="rId6"/>
    <p:sldId id="320" r:id="rId7"/>
    <p:sldId id="326" r:id="rId8"/>
    <p:sldId id="317" r:id="rId9"/>
    <p:sldId id="327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C77208-D5D5-44A2-99E0-6707B6D1D97C}" v="1744" dt="2026-02-03T16:32:52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5" autoAdjust="0"/>
    <p:restoredTop sz="95388" autoAdjust="0"/>
  </p:normalViewPr>
  <p:slideViewPr>
    <p:cSldViewPr snapToGrid="0">
      <p:cViewPr>
        <p:scale>
          <a:sx n="100" d="100"/>
          <a:sy n="100" d="100"/>
        </p:scale>
        <p:origin x="173" y="-542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-12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3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6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0C6B3-6953-6EB5-4AC8-76A7BE948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C24B3B-16DB-1DAF-44A9-8E399CCBFE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73DAAF-72AE-2FD1-B829-8C5C015C1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48720-28F4-9949-0E8A-E544D2810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3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3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C5A48-8099-ADAF-0AAE-60739D488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A31BC-8691-6589-0343-70EFB2B1D7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7CC771-21B8-8DAA-8A95-4FDC0F697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32548-834B-AFDB-7A6D-A48183836A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6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6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4996-9779-1D0F-B5C6-7FE85FFF1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73681"/>
            <a:ext cx="5674360" cy="32004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B97173-A601-1D66-1651-4FE0D76A0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54" t="1728"/>
          <a:stretch/>
        </p:blipFill>
        <p:spPr>
          <a:xfrm>
            <a:off x="-1" y="0"/>
            <a:ext cx="8264995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E5D17C7-3503-7305-8191-20863B738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824" b="26760"/>
          <a:stretch/>
        </p:blipFill>
        <p:spPr>
          <a:xfrm>
            <a:off x="9229725" y="1835240"/>
            <a:ext cx="2962275" cy="50227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6E1AE6-3E01-1CBD-CAEC-11056D00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3413" y="1835240"/>
            <a:ext cx="7000875" cy="427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E28F03-2149-7C50-779B-6A2D8D78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903" r="75060" b="10347"/>
          <a:stretch/>
        </p:blipFill>
        <p:spPr>
          <a:xfrm rot="16200000">
            <a:off x="149650" y="-149653"/>
            <a:ext cx="1672375" cy="197167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A4CAE4E-4252-8471-C50B-1DD5AFBFE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2" cy="16034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93CE42-5465-91AC-A1F4-A4821AE37A9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299013" cy="391491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56A00B1-F3E3-B7FF-58F4-61DE3EF07C07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602163" y="2017713"/>
            <a:ext cx="6675437" cy="39322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1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A42171-0D82-07BF-4667-498861CC2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34408" r="46636" b="1"/>
          <a:stretch/>
        </p:blipFill>
        <p:spPr>
          <a:xfrm flipH="1" flipV="1">
            <a:off x="10506072" y="3984078"/>
            <a:ext cx="1685928" cy="28739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3C71A0D-EE6D-54C4-71DE-04BE28558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718" t="47145" r="39389" b="8754"/>
          <a:stretch/>
        </p:blipFill>
        <p:spPr>
          <a:xfrm rot="5400000" flipV="1">
            <a:off x="9781526" y="-311511"/>
            <a:ext cx="2098964" cy="272198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F82FA92-501B-5A05-E15F-2FB9BCEBE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990" y="434225"/>
            <a:ext cx="9524998" cy="149962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63EEE0-BE31-122C-586C-8BA8D90371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6257366" cy="391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  <a:lvl2pPr marL="228600">
              <a:spcBef>
                <a:spcPts val="0"/>
              </a:spcBef>
              <a:spcAft>
                <a:spcPts val="1200"/>
              </a:spcAft>
              <a:defRPr sz="2000" b="0"/>
            </a:lvl2pPr>
            <a:lvl3pPr marL="685800">
              <a:spcBef>
                <a:spcPts val="0"/>
              </a:spcBef>
              <a:spcAft>
                <a:spcPts val="1200"/>
              </a:spcAft>
              <a:defRPr sz="1800" b="0"/>
            </a:lvl3pPr>
            <a:lvl4pPr marL="914400">
              <a:spcBef>
                <a:spcPts val="0"/>
              </a:spcBef>
              <a:spcAft>
                <a:spcPts val="1200"/>
              </a:spcAft>
              <a:defRPr sz="1600" b="0"/>
            </a:lvl4pPr>
            <a:lvl5pPr marL="1143000">
              <a:spcBef>
                <a:spcPts val="0"/>
              </a:spcBef>
              <a:spcAft>
                <a:spcPts val="1200"/>
              </a:spcAft>
              <a:defRPr sz="16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2C157D5-2C68-BA6A-033B-A4CC016CA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7475" y="2018119"/>
            <a:ext cx="2449514" cy="393191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 marL="411480">
              <a:spcBef>
                <a:spcPts val="0"/>
              </a:spcBef>
              <a:spcAft>
                <a:spcPts val="1200"/>
              </a:spcAft>
              <a:defRPr sz="1800" b="1"/>
            </a:lvl2pPr>
            <a:lvl3pPr marL="502920">
              <a:spcBef>
                <a:spcPts val="0"/>
              </a:spcBef>
              <a:spcAft>
                <a:spcPts val="1200"/>
              </a:spcAft>
              <a:defRPr sz="1600" b="1"/>
            </a:lvl3pPr>
            <a:lvl4pPr marL="594360">
              <a:spcBef>
                <a:spcPts val="0"/>
              </a:spcBef>
              <a:spcAft>
                <a:spcPts val="1200"/>
              </a:spcAft>
              <a:defRPr sz="1400" b="1"/>
            </a:lvl4pPr>
            <a:lvl5pPr marL="685800"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4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5CC9A46-E0E7-B31D-3E27-6F4303A45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67669DC-4C7F-9B50-FCC0-F2AF5B2A9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545" y="584477"/>
            <a:ext cx="10354052" cy="120976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BEF581C2-7562-2E21-E6DD-20AEFC43AAB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3545" y="2009775"/>
            <a:ext cx="10354052" cy="39319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A3E8B6-2BD8-19E0-7F51-7A25EF836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515" y="374090"/>
            <a:ext cx="5057104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F96043-F6A4-F581-7DB8-96138F0E40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1514" y="4172989"/>
            <a:ext cx="5057103" cy="251936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2pPr>
            <a:lvl3pPr marL="12001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 marL="16573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805DE67-EFB0-F6F3-6C08-2FE90284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DFB311A-EAAD-7656-C753-E8C739948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533" t="18691" r="1" b="-131"/>
          <a:stretch/>
        </p:blipFill>
        <p:spPr>
          <a:xfrm rot="5400000">
            <a:off x="7851419" y="-1244552"/>
            <a:ext cx="3096029" cy="5585137"/>
          </a:xfrm>
          <a:custGeom>
            <a:avLst/>
            <a:gdLst>
              <a:gd name="connsiteX0" fmla="*/ 0 w 1756624"/>
              <a:gd name="connsiteY0" fmla="*/ 0 h 6858000"/>
              <a:gd name="connsiteX1" fmla="*/ 1756624 w 1756624"/>
              <a:gd name="connsiteY1" fmla="*/ 0 h 6858000"/>
              <a:gd name="connsiteX2" fmla="*/ 1756624 w 1756624"/>
              <a:gd name="connsiteY2" fmla="*/ 6858000 h 6858000"/>
              <a:gd name="connsiteX3" fmla="*/ 0 w 17566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24" h="6858000">
                <a:moveTo>
                  <a:pt x="0" y="0"/>
                </a:moveTo>
                <a:lnTo>
                  <a:pt x="1756624" y="0"/>
                </a:lnTo>
                <a:lnTo>
                  <a:pt x="1756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612F0DE-D367-10BB-1F71-60AA652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1" r="18577"/>
          <a:stretch/>
        </p:blipFill>
        <p:spPr>
          <a:xfrm>
            <a:off x="7010400" y="0"/>
            <a:ext cx="5181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F5799-FC34-2F2D-D11E-9B472CAF0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5533"/>
            <a:ext cx="5181600" cy="237686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75025C-084B-CD7A-F546-0E13BA13CF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844800"/>
            <a:ext cx="5181600" cy="31289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5DE041D-A3BF-94FF-029C-719D4DADA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30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0640"/>
            <a:ext cx="5181600" cy="336881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5840" y="-10159"/>
            <a:ext cx="611632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3678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B74EE53-DB22-C27E-074F-A7129585F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58" t="-5374" b="78533"/>
          <a:stretch/>
        </p:blipFill>
        <p:spPr>
          <a:xfrm rot="10800000">
            <a:off x="6324600" y="0"/>
            <a:ext cx="5867400" cy="1647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8AEF0C-FA4B-8C23-0132-5529EC244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0" y="1310639"/>
            <a:ext cx="4805997" cy="268962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DD4867-9B0B-647C-1F78-5E50BF30F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16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0538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F4D65D-965A-5E86-4D91-C72D1D03A8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6163" y="4172990"/>
            <a:ext cx="4805997" cy="23897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6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4C9F686-E069-3B60-9625-01EE6A41D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239"/>
          <a:stretch/>
        </p:blipFill>
        <p:spPr>
          <a:xfrm flipH="1">
            <a:off x="9135414" y="0"/>
            <a:ext cx="3056586" cy="6858000"/>
          </a:xfrm>
          <a:custGeom>
            <a:avLst/>
            <a:gdLst>
              <a:gd name="connsiteX0" fmla="*/ 4284372 w 4284372"/>
              <a:gd name="connsiteY0" fmla="*/ 0 h 6858000"/>
              <a:gd name="connsiteX1" fmla="*/ 0 w 4284372"/>
              <a:gd name="connsiteY1" fmla="*/ 0 h 6858000"/>
              <a:gd name="connsiteX2" fmla="*/ 0 w 4284372"/>
              <a:gd name="connsiteY2" fmla="*/ 6858000 h 6858000"/>
              <a:gd name="connsiteX3" fmla="*/ 4284372 w 4284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372" h="6858000">
                <a:moveTo>
                  <a:pt x="4284372" y="0"/>
                </a:moveTo>
                <a:lnTo>
                  <a:pt x="0" y="0"/>
                </a:lnTo>
                <a:lnTo>
                  <a:pt x="0" y="6858000"/>
                </a:lnTo>
                <a:lnTo>
                  <a:pt x="4284372" y="685800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7227F9-50F9-820B-69B7-924C02120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330"/>
          <a:stretch/>
        </p:blipFill>
        <p:spPr>
          <a:xfrm>
            <a:off x="7810500" y="3025140"/>
            <a:ext cx="4381500" cy="3832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D1E69-316E-A8E1-7ADA-040A0E490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7273637" cy="164655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069CA0-E0AB-99C6-10DB-13AAC019DD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11363"/>
            <a:ext cx="7273638" cy="415575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left Im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589277D-BC14-E7E0-5822-5575F563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039100" y="228600"/>
            <a:ext cx="4381500" cy="392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B1BDE-C8F3-ACC0-740B-CBD8128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5285"/>
            <a:ext cx="4896678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28597A3-47D0-F393-55D9-07FFD951F3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053840" y="0"/>
                </a:lnTo>
                <a:lnTo>
                  <a:pt x="6096000" y="6858000"/>
                </a:lnTo>
                <a:lnTo>
                  <a:pt x="950976" y="6858000"/>
                </a:lnTo>
                <a:lnTo>
                  <a:pt x="0" y="3669792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4BF260CE-C6E3-AE7A-DB8E-A72A1CF5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4172990"/>
            <a:ext cx="4896677" cy="230972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1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6E20435-B9A5-359D-133D-5D3EED409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55" t="41988" r="53993" b="33420"/>
          <a:stretch/>
        </p:blipFill>
        <p:spPr>
          <a:xfrm rot="10800000">
            <a:off x="9198864" y="-5"/>
            <a:ext cx="2993136" cy="151790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99CAE4-AA9B-52BA-7DE8-8245CE705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45" t="24819" r="46503"/>
          <a:stretch/>
        </p:blipFill>
        <p:spPr>
          <a:xfrm rot="16200000">
            <a:off x="961221" y="4525179"/>
            <a:ext cx="1371600" cy="329404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8DFE681-710B-6FE5-B8E0-3BC9DB9F1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1" cy="16296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E383D3-6A16-1891-FF52-470B26B940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4B5EB04-CA6E-7417-56DF-A55B21E94B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4891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9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83FA55-EF1D-66CF-8FD5-29086D71E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1" t="40714" r="61027" b="44471"/>
          <a:stretch/>
        </p:blipFill>
        <p:spPr>
          <a:xfrm rot="10800000" flipV="1">
            <a:off x="-26830" y="5950040"/>
            <a:ext cx="2513521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42CEFED-8DE0-0155-A5B6-A44051A6D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7FC493E-284F-ADBA-D92D-883CAB13A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125"/>
            <a:ext cx="10439401" cy="161701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8B2035-4AA9-D25E-9F15-3ED36F734D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31012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>
              <a:spcBef>
                <a:spcPts val="0"/>
              </a:spcBef>
              <a:spcAft>
                <a:spcPts val="1200"/>
              </a:spcAft>
              <a:defRPr sz="1800" b="1"/>
            </a:lvl2pPr>
            <a:lvl3pPr>
              <a:spcBef>
                <a:spcPts val="0"/>
              </a:spcBef>
              <a:spcAft>
                <a:spcPts val="1200"/>
              </a:spcAft>
              <a:defRPr sz="1600" b="1"/>
            </a:lvl3pPr>
            <a:lvl4pPr>
              <a:spcBef>
                <a:spcPts val="0"/>
              </a:spcBef>
              <a:spcAft>
                <a:spcPts val="1200"/>
              </a:spcAft>
              <a:defRPr sz="1400" b="1"/>
            </a:lvl4pPr>
            <a:lvl5pPr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6A694422-6B3E-3D80-AC41-FD1CED52ACA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02310" y="2018120"/>
            <a:ext cx="675148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1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right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DBD2A1-633E-7A22-751B-5CEFCA93F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703" t="485" b="67543"/>
          <a:stretch/>
        </p:blipFill>
        <p:spPr>
          <a:xfrm rot="5400000">
            <a:off x="-115162" y="115164"/>
            <a:ext cx="1895058" cy="16647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E7BF4D0-D641-9859-157D-B9094EF3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85" y="446313"/>
            <a:ext cx="5179615" cy="14487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15AE488-757F-4C5A-7733-85C1D1EA98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5181600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DD264F-42B5-DBB0-9839-DB4C6827E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50" y="0"/>
            <a:ext cx="6115050" cy="686888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6700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0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otte@AIQGate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0D96-BFFB-05BD-30ED-0352500C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586" y="2055475"/>
            <a:ext cx="4964912" cy="3699641"/>
          </a:xfrm>
        </p:spPr>
        <p:txBody>
          <a:bodyPr>
            <a:normAutofit/>
          </a:bodyPr>
          <a:lstStyle/>
          <a:p>
            <a:r>
              <a:rPr lang="en-US" dirty="0"/>
              <a:t>ACCELERATE RESPONSIBLY:</a:t>
            </a:r>
            <a:br>
              <a:rPr lang="en-US" dirty="0"/>
            </a:br>
            <a:r>
              <a:rPr lang="en-US" dirty="0"/>
              <a:t>BUILDING AND DEPLOYING AI AGENTS</a:t>
            </a:r>
          </a:p>
        </p:txBody>
      </p:sp>
    </p:spTree>
    <p:extLst>
      <p:ext uri="{BB962C8B-B14F-4D97-AF65-F5344CB8AC3E}">
        <p14:creationId xmlns:p14="http://schemas.microsoft.com/office/powerpoint/2010/main" val="294539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74D05E-8A36-8D9F-519E-DB514A69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5971"/>
            <a:ext cx="5181600" cy="769362"/>
          </a:xfrm>
        </p:spPr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pIVOT</a:t>
            </a:r>
            <a:r>
              <a:rPr lang="en-US" b="1" dirty="0"/>
              <a:t> POINT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C1E08-E337-110E-DB8E-41BA4A3341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41047"/>
            <a:ext cx="5181600" cy="3128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Using AI Agents ≠ Using AI Tools</a:t>
            </a:r>
          </a:p>
          <a:p>
            <a:endParaRPr lang="en-US" sz="2400" dirty="0"/>
          </a:p>
          <a:p>
            <a:r>
              <a:rPr lang="en-US" sz="2400" dirty="0"/>
              <a:t>The moment you build and deploy an AI Agent, you are no longer a "user".</a:t>
            </a:r>
            <a:br>
              <a:rPr lang="en-US" sz="2400" dirty="0"/>
            </a:br>
            <a:r>
              <a:rPr lang="en-US" sz="2400" dirty="0"/>
              <a:t>You become responsible for all the actions taken by the AI Agent.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255621-1D81-03E6-507B-CB20E0703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5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91401"/>
            <a:ext cx="9609960" cy="1629601"/>
          </a:xfrm>
        </p:spPr>
        <p:txBody>
          <a:bodyPr>
            <a:normAutofit/>
          </a:bodyPr>
          <a:lstStyle/>
          <a:p>
            <a:r>
              <a:rPr lang="en-US" sz="2800" b="1" dirty="0"/>
              <a:t>Consumer Platforms Vs. Personal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DADF2-8E4D-6C0E-0FA2-C5228AF29C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2022250"/>
            <a:ext cx="4992709" cy="37471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/>
              <a:t>Consumer Platforms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noProof="1"/>
              <a:t>Hide cost behind economics of scale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noProof="1"/>
              <a:t>Aborb many mistakes and liabilities of the users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noProof="1"/>
              <a:t>Prevent runaway behavior with tested and maintained processes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ADA2D-CE7A-511E-45B9-EAF4FA520E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4891" y="2022250"/>
            <a:ext cx="4992709" cy="37471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/>
              <a:t>Agents and APIs</a:t>
            </a:r>
          </a:p>
          <a:p>
            <a:pPr lvl="1">
              <a:buFont typeface="Calibri"/>
              <a:buChar char="-"/>
            </a:pPr>
            <a:r>
              <a:rPr lang="en-US" noProof="1"/>
              <a:t>Charge per token/action, including hidden internal reasoning chains</a:t>
            </a:r>
          </a:p>
          <a:p>
            <a:pPr lvl="1">
              <a:buFont typeface="Calibri"/>
              <a:buChar char="-"/>
            </a:pPr>
            <a:r>
              <a:rPr lang="en-US" noProof="1"/>
              <a:t>Will revert to literal translation of communications</a:t>
            </a:r>
          </a:p>
          <a:p>
            <a:pPr lvl="1">
              <a:buFont typeface="Calibri"/>
              <a:buChar char="-"/>
            </a:pPr>
            <a:r>
              <a:rPr lang="en-US" noProof="1"/>
              <a:t>Optimize for what the model's understanding of "success" is and continue acting until completion or the user explicitly stops them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FFC83-A1E8-FCEA-2C47-38C5ADAEA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0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D1103-C921-3435-C9DD-638142F86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B604-9007-AEEB-8C1B-D270DA82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91401"/>
            <a:ext cx="9609960" cy="1629601"/>
          </a:xfrm>
        </p:spPr>
        <p:txBody>
          <a:bodyPr>
            <a:normAutofit/>
          </a:bodyPr>
          <a:lstStyle/>
          <a:p>
            <a:r>
              <a:rPr lang="en-US" sz="2800" b="1" dirty="0"/>
              <a:t>INTELLIGENCE INVOLVES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74C55-A46D-FDE6-95D1-121DE38CE5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2022250"/>
            <a:ext cx="4992709" cy="37471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noProof="1"/>
              <a:t>All of these spend money for token usage: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noProof="1"/>
              <a:t>Prompts (your input)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noProof="1"/>
              <a:t>Retries (if the agent fails and decides to try again)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noProof="1"/>
              <a:t>Loops (internal reasoning chains with no completion)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noProof="1"/>
              <a:t>Tool calls (includes all actions taken outside of the terminal, including internat browsing)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64AB0-2DA5-8588-FCB7-E256399CEC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4891" y="2022250"/>
            <a:ext cx="4992709" cy="37471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/>
              <a:t>Unexpected bills mean that there were:</a:t>
            </a:r>
            <a:endParaRPr lang="en-US" dirty="0"/>
          </a:p>
          <a:p>
            <a:pPr lvl="1">
              <a:buFont typeface="Calibri" panose="020B0604020202020204" pitchFamily="34" charset="0"/>
              <a:buChar char="-"/>
            </a:pPr>
            <a:r>
              <a:rPr lang="en-US" noProof="1"/>
              <a:t>No scoped limits to defined actions allowed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noProof="1"/>
              <a:t>No documented processes for the AI agent to follow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noProof="1"/>
              <a:t>No stop conditions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noProof="1"/>
              <a:t>No human checkpoints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5A16C-C4DE-D856-D2F0-3C6CC88D0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01714-440D-6DA2-2416-9BFFDB13799B}"/>
              </a:ext>
            </a:extLst>
          </p:cNvPr>
          <p:cNvSpPr txBox="1"/>
          <p:nvPr/>
        </p:nvSpPr>
        <p:spPr>
          <a:xfrm>
            <a:off x="3334634" y="5772410"/>
            <a:ext cx="832188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THESE ARE ISSUES WITH INITIAL DEPLOYMENT DESIGN. NOT BAD LUCK.</a:t>
            </a:r>
          </a:p>
        </p:txBody>
      </p:sp>
    </p:spTree>
    <p:extLst>
      <p:ext uri="{BB962C8B-B14F-4D97-AF65-F5344CB8AC3E}">
        <p14:creationId xmlns:p14="http://schemas.microsoft.com/office/powerpoint/2010/main" val="302388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D59383-E6CD-CF57-B9CF-5820B1CE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205" y="1450777"/>
            <a:ext cx="4832272" cy="89411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AGENTIC ACTIVITY NEEDS BOUNDARIES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672BC8-D7EC-066C-9025-5F29713D84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5287" y="2617676"/>
            <a:ext cx="4837311" cy="3945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Just like for robotics, AI agents need: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dirty="0"/>
              <a:t>Defined instructions and processes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dirty="0"/>
              <a:t>Explicit goals and forbidden actions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dirty="0"/>
              <a:t>Testing pre-deployment, post-deployment, emergency procedures, and exit strategies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endParaRPr lang="en-US" dirty="0"/>
          </a:p>
          <a:p>
            <a:r>
              <a:rPr lang="en-US" dirty="0"/>
              <a:t>Without these, AI agents will pattern-match for best fit operations for vague deliverables.</a:t>
            </a:r>
          </a:p>
        </p:txBody>
      </p:sp>
      <p:pic>
        <p:nvPicPr>
          <p:cNvPr id="4" name="Picture Placeholder 3" descr="A machine in a factory&#10;&#10;AI-generated content may be incorrect.">
            <a:extLst>
              <a:ext uri="{FF2B5EF4-FFF2-40B4-BE49-F238E27FC236}">
                <a16:creationId xmlns:a16="http://schemas.microsoft.com/office/drawing/2014/main" id="{74F25983-36B6-1771-3E9D-43DA248909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2243" b="12243"/>
          <a:stretch/>
        </p:blipFill>
        <p:spPr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0538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17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1F916-2438-3999-3333-A54EC8D37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F602-8BFD-59B3-7C99-1DB05751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91401"/>
            <a:ext cx="9609960" cy="1629601"/>
          </a:xfrm>
        </p:spPr>
        <p:txBody>
          <a:bodyPr>
            <a:normAutofit/>
          </a:bodyPr>
          <a:lstStyle/>
          <a:p>
            <a:r>
              <a:rPr lang="en-US" sz="2800" b="1" dirty="0"/>
              <a:t>MINIMUM RESPONSIBILITY POSTURE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A422-5695-27F0-FC2F-67A9FF6E7B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2022250"/>
            <a:ext cx="8986640" cy="37471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noProof="1"/>
              <a:t>Before deploying an agent, define: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b="1" noProof="1"/>
              <a:t>What it can and cannot do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b="1" noProof="1"/>
              <a:t>When the human user steps back in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b="1" noProof="1"/>
              <a:t>How to stop it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b="1" noProof="1"/>
              <a:t>Who reviews outcomes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b="1" noProof="1"/>
              <a:t>Basic adversarial analyses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b="1" noProof="1"/>
              <a:t>Who owns the cost</a:t>
            </a:r>
          </a:p>
          <a:p>
            <a:pPr lvl="1">
              <a:buFont typeface="Calibri" panose="020B0604020202020204" pitchFamily="34" charset="0"/>
              <a:buChar char="-"/>
            </a:pPr>
            <a:endParaRPr lang="en-US" sz="2400" b="1" noProof="1"/>
          </a:p>
          <a:p>
            <a:pPr marL="457200" lvl="1" indent="0">
              <a:buNone/>
            </a:pPr>
            <a:r>
              <a:rPr lang="en-US" sz="2400" b="1" noProof="1"/>
              <a:t>You don't need permission to build, but you will need to own the outcome.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37987-CE07-D18E-22E2-1B707E6F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6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47339E7B-E3FD-0DE0-F7CB-05B6FFFBDC1E}"/>
              </a:ext>
            </a:extLst>
          </p:cNvPr>
          <p:cNvSpPr>
            <a:spLocks noGrp="1"/>
          </p:cNvSpPr>
          <p:nvPr/>
        </p:nvSpPr>
        <p:spPr>
          <a:xfrm>
            <a:off x="5906927" y="2901394"/>
            <a:ext cx="5433497" cy="19102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prstClr val="white"/>
                </a:solidFill>
                <a:latin typeface="Tenorite"/>
              </a:rPr>
              <a:t>Charlotte Wilborn </a:t>
            </a:r>
            <a:br>
              <a:rPr lang="en-US" sz="1400" dirty="0"/>
            </a:br>
            <a:r>
              <a:rPr lang="en-US" sz="1400" dirty="0">
                <a:solidFill>
                  <a:prstClr val="white"/>
                </a:solidFill>
                <a:latin typeface="Tenorite"/>
                <a:hlinkClick r:id="rId3"/>
              </a:rPr>
              <a:t>Charlotte@AIQGate.com</a:t>
            </a:r>
            <a:endParaRPr lang="en-US" sz="1400" dirty="0">
              <a:solidFill>
                <a:prstClr val="white"/>
              </a:solidFill>
              <a:latin typeface="Tenorite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prstClr val="white"/>
                </a:solidFill>
                <a:latin typeface="Century Gothic"/>
              </a:rPr>
              <a:t>Document Title: AI Literacy – Accelerate Responsibly – Building and Deploying AI Agents  </a:t>
            </a:r>
            <a:endParaRPr lang="en-US" dirty="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prstClr val="white"/>
                </a:solidFill>
                <a:latin typeface="Century Gothic" panose="020B0502020202020204"/>
              </a:rPr>
              <a:t>Version 1.0</a:t>
            </a:r>
            <a:endParaRPr lang="en-US">
              <a:solidFill>
                <a:prstClr val="white"/>
              </a:solidFill>
            </a:endParaRPr>
          </a:p>
          <a:p>
            <a:endParaRPr lang="en-US" sz="16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7B52831-0916-294C-0ACB-9774B9805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82E216E-9EE0-9D3F-D692-083F575A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221" y="161178"/>
            <a:ext cx="5057104" cy="108124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E593645-5722-9457-F4DB-29048AF72F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103242"/>
              </p:ext>
            </p:extLst>
          </p:nvPr>
        </p:nvGraphicFramePr>
        <p:xfrm>
          <a:off x="6091238" y="4173538"/>
          <a:ext cx="5057774" cy="127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0941">
                  <a:extLst>
                    <a:ext uri="{9D8B030D-6E8A-4147-A177-3AD203B41FA5}">
                      <a16:colId xmlns:a16="http://schemas.microsoft.com/office/drawing/2014/main" val="1619354751"/>
                    </a:ext>
                  </a:extLst>
                </a:gridCol>
                <a:gridCol w="3816833">
                  <a:extLst>
                    <a:ext uri="{9D8B030D-6E8A-4147-A177-3AD203B41FA5}">
                      <a16:colId xmlns:a16="http://schemas.microsoft.com/office/drawing/2014/main" val="319742697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440"/>
                        </a:lnSpc>
                        <a:buNone/>
                      </a:pP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enorite"/>
                        </a:rPr>
                        <a:t>Revision Date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Tenorite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40"/>
                        </a:lnSpc>
                        <a:buNone/>
                      </a:pP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enorite"/>
                        </a:rPr>
                        <a:t>Revision Summary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Tenorite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3401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440"/>
                        </a:lnSpc>
                        <a:buNone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enorite"/>
                        </a:rPr>
                        <a:t>02.03.2026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40"/>
                        </a:lnSpc>
                        <a:buNone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enorite"/>
                        </a:rPr>
                        <a:t>Created PPT/PDF for generalized use.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Tenorite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42732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n-US"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n-US"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79306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n-US"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3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n-US"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37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D48B497-C281-FCF2-5A04-4EA4E60F4514}"/>
              </a:ext>
            </a:extLst>
          </p:cNvPr>
          <p:cNvSpPr txBox="1"/>
          <p:nvPr/>
        </p:nvSpPr>
        <p:spPr>
          <a:xfrm>
            <a:off x="5748618" y="5838265"/>
            <a:ext cx="60960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AI Disclosure Statement:​ This document was generated through human-AI collaboration with the use of ChatGPT/Claude/Grok. All content has been reviewed for alignment with NIST RMF and ISO 42001 standards in compliance with current AI data governance as of 02/03/2026.</a:t>
            </a:r>
          </a:p>
          <a:p>
            <a:pPr algn="ctr"/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326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_win32_SL_V9" id="{8502042B-488E-4F33-AD20-77B40A1BC1AA}" vid="{A90C26AF-23CA-48C5-BFF9-84DC7B1C9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B53FD5-8F3E-4406-8404-9F78B5E6376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133F63F-9110-40E7-9727-485934F415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8EFD9E-464D-4A64-8503-21EC02601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477</Words>
  <Application>Microsoft Office PowerPoint</Application>
  <PresentationFormat>Widescreen</PresentationFormat>
  <Paragraphs>125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Custom</vt:lpstr>
      <vt:lpstr>ACCELERATE RESPONSIBLY: BUILDING AND DEPLOYING AI AGENTS</vt:lpstr>
      <vt:lpstr>THE pIVOT POINT</vt:lpstr>
      <vt:lpstr>Consumer Platforms Vs. Personal Deployment</vt:lpstr>
      <vt:lpstr>INTELLIGENCE INVOLVES COST</vt:lpstr>
      <vt:lpstr>AGENTIC ACTIVITY NEEDS BOUNDARIES</vt:lpstr>
      <vt:lpstr>MINIMUM RESPONSIBILITY POSTURE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221</cp:revision>
  <dcterms:created xsi:type="dcterms:W3CDTF">2026-02-03T15:47:12Z</dcterms:created>
  <dcterms:modified xsi:type="dcterms:W3CDTF">2026-02-03T16:33:17Z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